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17"/>
  </p:notesMasterIdLst>
  <p:handoutMasterIdLst>
    <p:handoutMasterId r:id="rId18"/>
  </p:handoutMasterIdLst>
  <p:sldIdLst>
    <p:sldId id="262" r:id="rId5"/>
    <p:sldId id="266" r:id="rId6"/>
    <p:sldId id="270" r:id="rId7"/>
    <p:sldId id="269" r:id="rId8"/>
    <p:sldId id="271" r:id="rId9"/>
    <p:sldId id="272" r:id="rId10"/>
    <p:sldId id="273" r:id="rId11"/>
    <p:sldId id="274" r:id="rId12"/>
    <p:sldId id="275" r:id="rId13"/>
    <p:sldId id="276" r:id="rId14"/>
    <p:sldId id="260" r:id="rId15"/>
    <p:sldId id="26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 Utama" id="{1FD60E3E-095D-418E-BC6D-FF7A5965E95F}">
          <p14:sldIdLst>
            <p14:sldId id="262"/>
            <p14:sldId id="266"/>
            <p14:sldId id="270"/>
            <p14:sldId id="269"/>
            <p14:sldId id="271"/>
            <p14:sldId id="272"/>
            <p14:sldId id="273"/>
            <p14:sldId id="274"/>
            <p14:sldId id="275"/>
            <p14:sldId id="276"/>
            <p14:sldId id="260"/>
          </p14:sldIdLst>
        </p14:section>
        <p14:section name="Penjelasan CNN" id="{7F25478A-967B-48A8-A937-6248841F9D60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2020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ACAD-4B39-8766-5C47D5D3917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ACAD-4B39-8766-5C47D5D3917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Deafness and hearing loss</c:v>
                </c:pt>
                <c:pt idx="1">
                  <c:v>Normal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0.05</c:v>
                </c:pt>
                <c:pt idx="1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CAD-4B39-8766-5C47D5D3917B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2050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CF9B-45E5-9B95-890A27D26C2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CF9B-45E5-9B95-890A27D26C2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Deafness and hearing loss</c:v>
                </c:pt>
                <c:pt idx="1">
                  <c:v>Normal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0.1</c:v>
                </c:pt>
                <c:pt idx="1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F9B-45E5-9B95-890A27D26C2D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44646B-21C0-410B-BA17-64C59EB292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89392C-F5C5-4C38-94CE-455C7F402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A4FD-FAFB-4CDA-9DC5-D20CA18269A9}" type="datetimeFigureOut">
              <a:rPr lang="en-US" smtClean="0"/>
              <a:t>6/26/2020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F3D2C-86D2-4CEA-B1B8-750885E16D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D5F72-69F2-4B4B-A943-B04C4B1E3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BA49-8001-49C3-9348-744833621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0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e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1E35E-F34C-4F0E-B8A1-D9F5F49CB3AD}" type="datetimeFigureOut">
              <a:rPr lang="en-US" smtClean="0"/>
              <a:t>6/26/2020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F15BC-4AA1-41C4-8C26-91A7E3BB93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6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06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0789" y="577515"/>
            <a:ext cx="11590422" cy="30469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SISTEM PENERJEMAH BAHASA ISYARAT MENGGUNAKAN METODE DEEP LEARNING MODEL MULTICHANNEL 2D CONVOLUTIONAL NEURAL NETWORK (M2D CNN)</a:t>
            </a:r>
          </a:p>
          <a:p>
            <a:endParaRPr lang="en-US" sz="2400" b="1" dirty="0" smtClean="0">
              <a:solidFill>
                <a:schemeClr val="bg1"/>
              </a:solidFill>
            </a:endParaRPr>
          </a:p>
          <a:p>
            <a:endParaRPr lang="en-US" sz="2400" b="1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Nama / NIM	: </a:t>
            </a:r>
            <a:r>
              <a:rPr lang="en-US" sz="2400" b="1" dirty="0" err="1" smtClean="0">
                <a:solidFill>
                  <a:schemeClr val="bg1"/>
                </a:solidFill>
              </a:rPr>
              <a:t>Rizkika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Zakka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Palindungan</a:t>
            </a:r>
            <a:r>
              <a:rPr lang="en-US" sz="2400" b="1" dirty="0" smtClean="0">
                <a:solidFill>
                  <a:schemeClr val="bg1"/>
                </a:solidFill>
              </a:rPr>
              <a:t> / E41170164</a:t>
            </a:r>
          </a:p>
          <a:p>
            <a:r>
              <a:rPr lang="en-US" sz="2400" b="1" dirty="0" err="1" smtClean="0">
                <a:solidFill>
                  <a:schemeClr val="bg1"/>
                </a:solidFill>
              </a:rPr>
              <a:t>Pembimbing</a:t>
            </a:r>
            <a:r>
              <a:rPr lang="en-US" sz="2400" b="1" dirty="0" smtClean="0">
                <a:solidFill>
                  <a:schemeClr val="bg1"/>
                </a:solidFill>
              </a:rPr>
              <a:t>	: </a:t>
            </a:r>
            <a:r>
              <a:rPr lang="en-US" sz="2400" b="1" dirty="0" err="1" smtClean="0">
                <a:solidFill>
                  <a:schemeClr val="bg1"/>
                </a:solidFill>
              </a:rPr>
              <a:t>Bapak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Aji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Seto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Arifianto</a:t>
            </a:r>
            <a:r>
              <a:rPr lang="en-US" sz="2400" b="1" dirty="0" smtClean="0">
                <a:solidFill>
                  <a:schemeClr val="bg1"/>
                </a:solidFill>
              </a:rPr>
              <a:t>, </a:t>
            </a:r>
            <a:r>
              <a:rPr lang="en-US" sz="2400" b="1" dirty="0" err="1" smtClean="0">
                <a:solidFill>
                  <a:schemeClr val="bg1"/>
                </a:solidFill>
              </a:rPr>
              <a:t>S.St</a:t>
            </a:r>
            <a:r>
              <a:rPr lang="en-US" sz="2400" b="1" dirty="0" smtClean="0">
                <a:solidFill>
                  <a:schemeClr val="bg1"/>
                </a:solidFill>
              </a:rPr>
              <a:t>, M.T</a:t>
            </a:r>
          </a:p>
          <a:p>
            <a:r>
              <a:rPr lang="en-US" sz="2400" b="1" dirty="0" err="1" smtClean="0">
                <a:solidFill>
                  <a:schemeClr val="bg1"/>
                </a:solidFill>
              </a:rPr>
              <a:t>Jurusan</a:t>
            </a:r>
            <a:r>
              <a:rPr lang="en-US" sz="2400" b="1" dirty="0" smtClean="0">
                <a:solidFill>
                  <a:schemeClr val="bg1"/>
                </a:solidFill>
              </a:rPr>
              <a:t> 		: </a:t>
            </a:r>
            <a:r>
              <a:rPr lang="en-US" sz="2400" b="1" dirty="0" err="1" smtClean="0">
                <a:solidFill>
                  <a:schemeClr val="bg1"/>
                </a:solidFill>
              </a:rPr>
              <a:t>Teknologi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Informasi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Politeknik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Negeri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 smtClean="0">
                <a:solidFill>
                  <a:schemeClr val="bg1"/>
                </a:solidFill>
              </a:rPr>
              <a:t>Jember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5930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Daftar</a:t>
            </a:r>
            <a:r>
              <a:rPr lang="en-US" dirty="0"/>
              <a:t> </a:t>
            </a:r>
            <a:r>
              <a:rPr lang="en-US" dirty="0" err="1"/>
              <a:t>pustaka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11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144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606865" y="2084676"/>
            <a:ext cx="3376922" cy="1789925"/>
            <a:chOff x="7246963" y="2180496"/>
            <a:chExt cx="3452883" cy="1859241"/>
          </a:xfrm>
        </p:grpSpPr>
        <p:grpSp>
          <p:nvGrpSpPr>
            <p:cNvPr id="5" name="Group 4"/>
            <p:cNvGrpSpPr/>
            <p:nvPr/>
          </p:nvGrpSpPr>
          <p:grpSpPr>
            <a:xfrm>
              <a:off x="7246963" y="2180496"/>
              <a:ext cx="3452883" cy="1859241"/>
              <a:chOff x="7246961" y="2180496"/>
              <a:chExt cx="4039732" cy="2159492"/>
            </a:xfrm>
          </p:grpSpPr>
          <p:graphicFrame>
            <p:nvGraphicFramePr>
              <p:cNvPr id="7" name="Chart 6"/>
              <p:cNvGraphicFramePr/>
              <p:nvPr>
                <p:extLst>
                  <p:ext uri="{D42A27DB-BD31-4B8C-83A1-F6EECF244321}">
                    <p14:modId xmlns:p14="http://schemas.microsoft.com/office/powerpoint/2010/main" val="4062647484"/>
                  </p:ext>
                </p:extLst>
              </p:nvPr>
            </p:nvGraphicFramePr>
            <p:xfrm>
              <a:off x="7246961" y="2180496"/>
              <a:ext cx="2019868" cy="215949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graphicFrame>
            <p:nvGraphicFramePr>
              <p:cNvPr id="8" name="Chart 7"/>
              <p:cNvGraphicFramePr/>
              <p:nvPr>
                <p:extLst>
                  <p:ext uri="{D42A27DB-BD31-4B8C-83A1-F6EECF244321}">
                    <p14:modId xmlns:p14="http://schemas.microsoft.com/office/powerpoint/2010/main" val="1992909986"/>
                  </p:ext>
                </p:extLst>
              </p:nvPr>
            </p:nvGraphicFramePr>
            <p:xfrm>
              <a:off x="9266826" y="2180496"/>
              <a:ext cx="2019867" cy="215949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</p:grpSp>
        <p:sp>
          <p:nvSpPr>
            <p:cNvPr id="6" name="Right Arrow 5"/>
            <p:cNvSpPr/>
            <p:nvPr/>
          </p:nvSpPr>
          <p:spPr>
            <a:xfrm>
              <a:off x="8809628" y="2405169"/>
              <a:ext cx="327547" cy="1910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756" y="3254227"/>
            <a:ext cx="1735277" cy="110919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43200" y="3254227"/>
            <a:ext cx="53420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sv-SE" dirty="0"/>
              <a:t>Komunitas tersebut merasa </a:t>
            </a:r>
            <a:r>
              <a:rPr lang="sv-SE" b="1" dirty="0"/>
              <a:t>terasingkan</a:t>
            </a:r>
            <a:r>
              <a:rPr lang="sv-SE" dirty="0"/>
              <a:t> karena </a:t>
            </a:r>
            <a:r>
              <a:rPr lang="sv-SE" b="1" dirty="0"/>
              <a:t>bahasa isyarat sulit dipahami </a:t>
            </a:r>
            <a:r>
              <a:rPr lang="sv-SE" dirty="0"/>
              <a:t>oleh masyarakat</a:t>
            </a:r>
            <a:r>
              <a:rPr lang="sv-SE" dirty="0" smtClean="0"/>
              <a:t>.</a:t>
            </a:r>
            <a:endParaRPr lang="sv-SE" dirty="0"/>
          </a:p>
        </p:txBody>
      </p:sp>
      <p:sp>
        <p:nvSpPr>
          <p:cNvPr id="11" name="TextBox 10"/>
          <p:cNvSpPr txBox="1"/>
          <p:nvPr/>
        </p:nvSpPr>
        <p:spPr>
          <a:xfrm>
            <a:off x="721894" y="4597702"/>
            <a:ext cx="8831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b="1" i="1" dirty="0"/>
              <a:t>Computer Vision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solusi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melatih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menafsirkan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dunia</a:t>
            </a:r>
            <a:r>
              <a:rPr lang="en-US" dirty="0"/>
              <a:t> visual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fi-FI" b="1" dirty="0"/>
              <a:t>menjembatani komunikasi antar manusia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12" name="TextBox 11"/>
          <p:cNvSpPr txBox="1"/>
          <p:nvPr/>
        </p:nvSpPr>
        <p:spPr>
          <a:xfrm>
            <a:off x="4054643" y="5590904"/>
            <a:ext cx="7327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US" dirty="0" err="1"/>
              <a:t>Metode</a:t>
            </a:r>
            <a:r>
              <a:rPr lang="en-US" dirty="0"/>
              <a:t> Deep Learning yang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paling </a:t>
            </a:r>
            <a:r>
              <a:rPr lang="en-US" dirty="0" err="1"/>
              <a:t>signifikan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pengenalan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b="1" dirty="0"/>
              <a:t>Convolutional Neural Network (CNN</a:t>
            </a:r>
            <a:r>
              <a:rPr lang="en-US" b="1" dirty="0" smtClean="0"/>
              <a:t>).</a:t>
            </a:r>
            <a:endParaRPr lang="en-US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155032" y="2084676"/>
            <a:ext cx="72916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b="1" dirty="0" err="1"/>
              <a:t>Peningkatan</a:t>
            </a:r>
            <a:r>
              <a:rPr lang="en-US" sz="1600" dirty="0"/>
              <a:t> </a:t>
            </a:r>
            <a:r>
              <a:rPr lang="en-US" sz="1600" dirty="0" err="1"/>
              <a:t>populasi</a:t>
            </a:r>
            <a:r>
              <a:rPr lang="en-US" sz="1600" dirty="0"/>
              <a:t> yang </a:t>
            </a:r>
            <a:r>
              <a:rPr lang="en-US" sz="1600" dirty="0" err="1"/>
              <a:t>mengalami</a:t>
            </a:r>
            <a:r>
              <a:rPr lang="en-US" sz="1600" dirty="0"/>
              <a:t> </a:t>
            </a:r>
            <a:r>
              <a:rPr lang="en-US" sz="1600" b="1" dirty="0" err="1"/>
              <a:t>gangguan</a:t>
            </a:r>
            <a:r>
              <a:rPr lang="en-US" sz="1600" b="1" dirty="0"/>
              <a:t> </a:t>
            </a:r>
            <a:r>
              <a:rPr lang="en-US" sz="1600" b="1" dirty="0" err="1"/>
              <a:t>pendengaran</a:t>
            </a:r>
            <a:r>
              <a:rPr lang="en-US" sz="1600" b="1" dirty="0"/>
              <a:t> </a:t>
            </a:r>
            <a:r>
              <a:rPr lang="en-US" sz="1600" dirty="0"/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b="1" dirty="0"/>
              <a:t>5% </a:t>
            </a:r>
            <a:r>
              <a:rPr lang="en-US" dirty="0" err="1"/>
              <a:t>populasi</a:t>
            </a:r>
            <a:r>
              <a:rPr lang="en-US" dirty="0"/>
              <a:t> </a:t>
            </a:r>
            <a:r>
              <a:rPr lang="en-US" dirty="0" err="1"/>
              <a:t>dunia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b="1" dirty="0"/>
              <a:t>466 </a:t>
            </a:r>
            <a:r>
              <a:rPr lang="en-US" b="1" dirty="0" err="1"/>
              <a:t>juta</a:t>
            </a:r>
            <a:r>
              <a:rPr lang="en-US" b="1" dirty="0"/>
              <a:t> </a:t>
            </a:r>
            <a:r>
              <a:rPr lang="en-US" dirty="0"/>
              <a:t>orang (2020).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b="1" dirty="0"/>
              <a:t>900 </a:t>
            </a:r>
            <a:r>
              <a:rPr lang="en-US" b="1" dirty="0" err="1"/>
              <a:t>juta</a:t>
            </a:r>
            <a:r>
              <a:rPr lang="en-US" b="1" dirty="0"/>
              <a:t> </a:t>
            </a:r>
            <a:r>
              <a:rPr lang="en-US" dirty="0"/>
              <a:t>orang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sepuluh</a:t>
            </a:r>
            <a:r>
              <a:rPr lang="en-US" dirty="0"/>
              <a:t> orang (2050).</a:t>
            </a:r>
            <a:endParaRPr lang="en-US" b="1" dirty="0"/>
          </a:p>
          <a:p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3074" y="3900557"/>
            <a:ext cx="2430713" cy="162047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58" y="5590904"/>
            <a:ext cx="3256885" cy="1100334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Latar</a:t>
            </a:r>
            <a:r>
              <a:rPr lang="en-US" dirty="0" smtClean="0"/>
              <a:t> </a:t>
            </a:r>
            <a:r>
              <a:rPr lang="en-US" dirty="0" err="1" smtClean="0"/>
              <a:t>Belakang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8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Rumusan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r>
              <a:rPr lang="en-US" dirty="0" smtClean="0"/>
              <a:t> Dan </a:t>
            </a:r>
            <a:r>
              <a:rPr lang="en-US" dirty="0" err="1" smtClean="0"/>
              <a:t>Batasan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317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uraian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latar</a:t>
            </a:r>
            <a:r>
              <a:rPr lang="en-US" dirty="0"/>
              <a:t> </a:t>
            </a:r>
            <a:r>
              <a:rPr lang="en-US" dirty="0" err="1"/>
              <a:t>belakang</a:t>
            </a:r>
            <a:r>
              <a:rPr lang="en-US" dirty="0"/>
              <a:t>,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</a:t>
            </a:r>
            <a:r>
              <a:rPr lang="en-US" b="1" dirty="0" err="1"/>
              <a:t>permasalahan</a:t>
            </a:r>
            <a:r>
              <a:rPr lang="en-US" b="1" dirty="0"/>
              <a:t> yang </a:t>
            </a:r>
            <a:r>
              <a:rPr lang="en-US" b="1" dirty="0" err="1"/>
              <a:t>bisa</a:t>
            </a:r>
            <a:r>
              <a:rPr lang="en-US" b="1" dirty="0"/>
              <a:t> </a:t>
            </a:r>
            <a:r>
              <a:rPr lang="en-US" b="1" dirty="0" err="1"/>
              <a:t>dirumuskan</a:t>
            </a:r>
            <a:r>
              <a:rPr lang="en-US" b="1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Bagaimana</a:t>
            </a:r>
            <a:r>
              <a:rPr lang="en-US" dirty="0"/>
              <a:t> proses </a:t>
            </a:r>
            <a:r>
              <a:rPr lang="en-US" dirty="0" err="1"/>
              <a:t>ekstraksi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data </a:t>
            </a:r>
            <a:r>
              <a:rPr lang="en-US" dirty="0" err="1"/>
              <a:t>citra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kamera</a:t>
            </a:r>
            <a:r>
              <a:rPr lang="en-US" dirty="0"/>
              <a:t> video?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Bagaimana</a:t>
            </a:r>
            <a:r>
              <a:rPr lang="en-US" dirty="0"/>
              <a:t> proses </a:t>
            </a:r>
            <a:r>
              <a:rPr lang="en-US" dirty="0" err="1"/>
              <a:t>pengolahan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2 </a:t>
            </a:r>
            <a:r>
              <a:rPr lang="en-US" dirty="0" err="1"/>
              <a:t>kamera</a:t>
            </a:r>
            <a:r>
              <a:rPr lang="en-US" dirty="0"/>
              <a:t> </a:t>
            </a:r>
            <a:r>
              <a:rPr lang="en-US" dirty="0" err="1"/>
              <a:t>masukan</a:t>
            </a:r>
            <a:r>
              <a:rPr lang="en-US" dirty="0"/>
              <a:t>?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implementasi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Deep Learning Model Multichannel 2D Convolutional Neural Network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menerjemahkan</a:t>
            </a:r>
            <a:r>
              <a:rPr lang="en-US" dirty="0"/>
              <a:t> </a:t>
            </a:r>
            <a:r>
              <a:rPr lang="en-US" dirty="0" err="1"/>
              <a:t>gerakan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3171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b="1" dirty="0" err="1"/>
              <a:t>Batasan</a:t>
            </a:r>
            <a:r>
              <a:rPr lang="en-US" b="1" dirty="0"/>
              <a:t> </a:t>
            </a:r>
            <a:r>
              <a:rPr lang="en-US" b="1" dirty="0" err="1"/>
              <a:t>masalah</a:t>
            </a:r>
            <a:r>
              <a:rPr lang="en-US" b="1" dirty="0"/>
              <a:t> </a:t>
            </a:r>
            <a:r>
              <a:rPr lang="en-US" dirty="0"/>
              <a:t>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daerah</a:t>
            </a:r>
            <a:r>
              <a:rPr lang="en-US" dirty="0"/>
              <a:t> </a:t>
            </a:r>
            <a:r>
              <a:rPr lang="en-US" dirty="0" err="1"/>
              <a:t>anggota</a:t>
            </a:r>
            <a:r>
              <a:rPr lang="en-US" dirty="0"/>
              <a:t> </a:t>
            </a:r>
            <a:r>
              <a:rPr lang="en-US" dirty="0" err="1"/>
              <a:t>badan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pergelangan</a:t>
            </a:r>
            <a:r>
              <a:rPr lang="en-US" dirty="0"/>
              <a:t> </a:t>
            </a:r>
            <a:r>
              <a:rPr lang="en-US" dirty="0" err="1"/>
              <a:t>sampai</a:t>
            </a:r>
            <a:r>
              <a:rPr lang="en-US" dirty="0"/>
              <a:t> </a:t>
            </a:r>
            <a:r>
              <a:rPr lang="en-US" dirty="0" err="1"/>
              <a:t>ujung</a:t>
            </a:r>
            <a:r>
              <a:rPr lang="en-US" dirty="0"/>
              <a:t> </a:t>
            </a:r>
            <a:r>
              <a:rPr lang="en-US" dirty="0" err="1"/>
              <a:t>jari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 (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dalamnya</a:t>
            </a:r>
            <a:r>
              <a:rPr lang="en-US" dirty="0"/>
              <a:t>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telapak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).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Subjek</a:t>
            </a:r>
            <a:r>
              <a:rPr lang="en-US" dirty="0"/>
              <a:t> </a:t>
            </a:r>
            <a:r>
              <a:rPr lang="en-US" dirty="0" err="1"/>
              <a:t>peraga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</a:t>
            </a:r>
            <a:r>
              <a:rPr lang="en-US" dirty="0" err="1"/>
              <a:t>didalam</a:t>
            </a:r>
            <a:r>
              <a:rPr lang="en-US" dirty="0"/>
              <a:t>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background </a:t>
            </a:r>
            <a:r>
              <a:rPr lang="en-US" dirty="0" err="1"/>
              <a:t>putih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baju</a:t>
            </a:r>
            <a:r>
              <a:rPr lang="en-US" dirty="0"/>
              <a:t> </a:t>
            </a:r>
            <a:r>
              <a:rPr lang="en-US" dirty="0" err="1"/>
              <a:t>lengan</a:t>
            </a:r>
            <a:r>
              <a:rPr lang="en-US" dirty="0"/>
              <a:t> </a:t>
            </a:r>
            <a:r>
              <a:rPr lang="en-US" dirty="0" err="1"/>
              <a:t>panjang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mirip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Pencahayaan</a:t>
            </a:r>
            <a:r>
              <a:rPr lang="en-US" dirty="0"/>
              <a:t> </a:t>
            </a:r>
            <a:r>
              <a:rPr lang="en-US" dirty="0" err="1"/>
              <a:t>ruangan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terang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cahaya</a:t>
            </a:r>
            <a:r>
              <a:rPr lang="en-US" dirty="0"/>
              <a:t> </a:t>
            </a:r>
            <a:r>
              <a:rPr lang="en-US" dirty="0" err="1"/>
              <a:t>lampu</a:t>
            </a:r>
            <a:r>
              <a:rPr lang="en-US" dirty="0"/>
              <a:t> yang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dasar</a:t>
            </a:r>
            <a:r>
              <a:rPr lang="en-US" dirty="0"/>
              <a:t>,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mengganggu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kulit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Kamera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minimal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resolusi</a:t>
            </a:r>
            <a:r>
              <a:rPr lang="en-US" dirty="0"/>
              <a:t> </a:t>
            </a:r>
            <a:r>
              <a:rPr lang="en-US" dirty="0" err="1"/>
              <a:t>sebesar</a:t>
            </a:r>
            <a:r>
              <a:rPr lang="en-US" dirty="0"/>
              <a:t> 640 x 480 pixels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38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Tujuan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Manfaat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425460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 err="1"/>
              <a:t>Adapun</a:t>
            </a:r>
            <a:r>
              <a:rPr lang="en-US" dirty="0"/>
              <a:t> </a:t>
            </a:r>
            <a:r>
              <a:rPr lang="en-US" b="1" dirty="0" err="1"/>
              <a:t>tujuan</a:t>
            </a:r>
            <a:r>
              <a:rPr lang="en-US" b="1" dirty="0"/>
              <a:t> </a:t>
            </a:r>
            <a:r>
              <a:rPr lang="en-US" b="1" dirty="0" err="1"/>
              <a:t>penelitian</a:t>
            </a:r>
            <a:r>
              <a:rPr lang="en-US" b="1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: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teknik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yang </a:t>
            </a:r>
            <a:r>
              <a:rPr lang="en-US" dirty="0" err="1"/>
              <a:t>tepat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ekstraksi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 data </a:t>
            </a:r>
            <a:r>
              <a:rPr lang="en-US" dirty="0" err="1"/>
              <a:t>citra</a:t>
            </a:r>
            <a:r>
              <a:rPr lang="en-US" dirty="0"/>
              <a:t> yang </a:t>
            </a:r>
            <a:r>
              <a:rPr lang="en-US" dirty="0" err="1"/>
              <a:t>berasal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kamera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penyesuaian</a:t>
            </a:r>
            <a:r>
              <a:rPr lang="en-US" dirty="0"/>
              <a:t> data </a:t>
            </a:r>
            <a:r>
              <a:rPr lang="en-US" dirty="0" err="1"/>
              <a:t>citra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2 </a:t>
            </a:r>
            <a:r>
              <a:rPr lang="en-US" dirty="0" err="1"/>
              <a:t>kamera</a:t>
            </a:r>
            <a:r>
              <a:rPr lang="id-ID" dirty="0"/>
              <a:t> masukan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mengetahui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i="1" dirty="0"/>
              <a:t>Deep Learning Model Multichannel 2D Convolutional Neural Network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menerjemahkan</a:t>
            </a:r>
            <a:r>
              <a:rPr lang="en-US" dirty="0"/>
              <a:t> </a:t>
            </a:r>
            <a:r>
              <a:rPr lang="en-US" dirty="0" err="1"/>
              <a:t>gerakan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425460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 err="1"/>
              <a:t>Adapun</a:t>
            </a:r>
            <a:r>
              <a:rPr lang="en-US" dirty="0"/>
              <a:t> </a:t>
            </a:r>
            <a:r>
              <a:rPr lang="en-US" b="1" dirty="0" err="1"/>
              <a:t>manfaat</a:t>
            </a:r>
            <a:r>
              <a:rPr lang="en-US" b="1" dirty="0"/>
              <a:t> </a:t>
            </a:r>
            <a:r>
              <a:rPr lang="en-US" b="1" dirty="0" err="1"/>
              <a:t>penelitian</a:t>
            </a:r>
            <a:r>
              <a:rPr lang="en-US" b="1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: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Meningkatkan</a:t>
            </a:r>
            <a:r>
              <a:rPr lang="en-US" dirty="0"/>
              <a:t> </a:t>
            </a:r>
            <a:r>
              <a:rPr lang="en-US" dirty="0" err="1"/>
              <a:t>efisiensi</a:t>
            </a:r>
            <a:r>
              <a:rPr lang="en-US" dirty="0"/>
              <a:t> </a:t>
            </a:r>
            <a:r>
              <a:rPr lang="en-US" dirty="0" err="1"/>
              <a:t>komputasi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fungsional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akurasi</a:t>
            </a:r>
            <a:r>
              <a:rPr lang="en-US" dirty="0"/>
              <a:t> yang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didalam</a:t>
            </a:r>
            <a:r>
              <a:rPr lang="en-US" dirty="0"/>
              <a:t> </a:t>
            </a:r>
            <a:r>
              <a:rPr lang="en-US" dirty="0" err="1"/>
              <a:t>menerjemahkan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Memberikan</a:t>
            </a:r>
            <a:r>
              <a:rPr lang="en-US" dirty="0"/>
              <a:t> data yang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arsitektur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mechine</a:t>
            </a:r>
            <a:r>
              <a:rPr lang="en-US" dirty="0"/>
              <a:t> learning </a:t>
            </a:r>
            <a:r>
              <a:rPr lang="en-US" dirty="0" err="1"/>
              <a:t>dalam</a:t>
            </a:r>
            <a:r>
              <a:rPr lang="en-US" dirty="0"/>
              <a:t> proses data training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prediksi</a:t>
            </a:r>
            <a:r>
              <a:rPr lang="en-US" dirty="0"/>
              <a:t> </a:t>
            </a:r>
            <a:r>
              <a:rPr lang="en-US" dirty="0" err="1"/>
              <a:t>gerakan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mengembangkan</a:t>
            </a:r>
            <a:r>
              <a:rPr lang="en-US" dirty="0"/>
              <a:t> software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memudahkan</a:t>
            </a:r>
            <a:r>
              <a:rPr lang="en-US" dirty="0"/>
              <a:t> </a:t>
            </a:r>
            <a:r>
              <a:rPr lang="en-US" dirty="0" err="1"/>
              <a:t>masyarakat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memahami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bantuan</a:t>
            </a:r>
            <a:r>
              <a:rPr lang="en-US" dirty="0"/>
              <a:t> </a:t>
            </a:r>
            <a:r>
              <a:rPr lang="en-US" dirty="0" err="1"/>
              <a:t>mechine</a:t>
            </a:r>
            <a:r>
              <a:rPr lang="en-US" dirty="0"/>
              <a:t> learning.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692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Bahasa </a:t>
            </a:r>
            <a:r>
              <a:rPr lang="en-US" dirty="0" err="1" smtClean="0"/>
              <a:t>Isyarat</a:t>
            </a:r>
            <a:r>
              <a:rPr lang="en-US" dirty="0" smtClean="0"/>
              <a:t> Indonesia </a:t>
            </a:r>
            <a:r>
              <a:rPr lang="en-US" dirty="0"/>
              <a:t>(BISINDO)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1" y="3160691"/>
            <a:ext cx="3068387" cy="30683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49578" y="3160691"/>
            <a:ext cx="79612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/>
              <a:t>Bahasa </a:t>
            </a:r>
            <a:r>
              <a:rPr lang="en-US" b="1" dirty="0" err="1"/>
              <a:t>Isyarat</a:t>
            </a:r>
            <a:r>
              <a:rPr lang="en-US" b="1" dirty="0"/>
              <a:t> Indonesia (BISINDO)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 yang </a:t>
            </a:r>
            <a:r>
              <a:rPr lang="en-US" dirty="0" err="1"/>
              <a:t>mengadopsi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budaya</a:t>
            </a:r>
            <a:r>
              <a:rPr lang="en-US" dirty="0"/>
              <a:t> </a:t>
            </a:r>
            <a:r>
              <a:rPr lang="en-US" dirty="0" err="1"/>
              <a:t>asli</a:t>
            </a:r>
            <a:r>
              <a:rPr lang="en-US" dirty="0"/>
              <a:t> Indonesia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berkomunikasi</a:t>
            </a:r>
            <a:r>
              <a:rPr lang="en-US" dirty="0"/>
              <a:t> </a:t>
            </a:r>
            <a:r>
              <a:rPr lang="en-US" dirty="0" err="1"/>
              <a:t>diantara</a:t>
            </a:r>
            <a:r>
              <a:rPr lang="en-US" dirty="0"/>
              <a:t> </a:t>
            </a:r>
            <a:r>
              <a:rPr lang="en-US" dirty="0" err="1"/>
              <a:t>kaum</a:t>
            </a:r>
            <a:r>
              <a:rPr lang="en-US" dirty="0"/>
              <a:t> </a:t>
            </a:r>
            <a:r>
              <a:rPr lang="en-US" dirty="0" err="1"/>
              <a:t>tunarungu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sehari</a:t>
            </a:r>
            <a:r>
              <a:rPr lang="en-US" dirty="0"/>
              <a:t> - </a:t>
            </a:r>
            <a:r>
              <a:rPr lang="en-US" dirty="0" err="1"/>
              <a:t>hari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1191" y="1960362"/>
            <a:ext cx="11029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b="1" dirty="0"/>
              <a:t>Bahasa </a:t>
            </a:r>
            <a:r>
              <a:rPr lang="en-US" b="1" dirty="0" err="1"/>
              <a:t>isyarat</a:t>
            </a:r>
            <a:r>
              <a:rPr lang="en-US" b="1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komunikasi</a:t>
            </a:r>
            <a:r>
              <a:rPr lang="en-US" dirty="0"/>
              <a:t> non verbal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suara</a:t>
            </a:r>
            <a:r>
              <a:rPr lang="en-US" dirty="0"/>
              <a:t>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 smtClean="0"/>
              <a:t>bentuk</a:t>
            </a:r>
            <a:r>
              <a:rPr lang="en-US" dirty="0" smtClean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arah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, </a:t>
            </a:r>
            <a:r>
              <a:rPr lang="en-US" dirty="0" err="1"/>
              <a:t>pergerakan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, </a:t>
            </a:r>
            <a:r>
              <a:rPr lang="en-US" dirty="0" err="1"/>
              <a:t>bibir</a:t>
            </a:r>
            <a:r>
              <a:rPr lang="en-US" dirty="0"/>
              <a:t>, </a:t>
            </a:r>
            <a:r>
              <a:rPr lang="en-US" dirty="0" err="1"/>
              <a:t>badan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ekspresi</a:t>
            </a:r>
            <a:r>
              <a:rPr lang="en-US" dirty="0"/>
              <a:t> </a:t>
            </a:r>
            <a:r>
              <a:rPr lang="en-US" dirty="0" err="1"/>
              <a:t>wajah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menyampaikan</a:t>
            </a:r>
            <a:r>
              <a:rPr lang="en-US" dirty="0"/>
              <a:t> </a:t>
            </a:r>
            <a:r>
              <a:rPr lang="en-US" dirty="0" err="1"/>
              <a:t>maksud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pikiran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penutur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5400" y="4381562"/>
            <a:ext cx="2942946" cy="184751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9189" y="4381563"/>
            <a:ext cx="3286600" cy="184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7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Algoritma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Convolutional Neural </a:t>
            </a:r>
            <a:r>
              <a:rPr lang="en-US" dirty="0" smtClean="0"/>
              <a:t>Networks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581192" y="1890407"/>
            <a:ext cx="11029616" cy="4401212"/>
            <a:chOff x="123992" y="1972293"/>
            <a:chExt cx="8471369" cy="3773968"/>
          </a:xfrm>
        </p:grpSpPr>
        <p:sp>
          <p:nvSpPr>
            <p:cNvPr id="7" name="Rectangle 6"/>
            <p:cNvSpPr/>
            <p:nvPr/>
          </p:nvSpPr>
          <p:spPr>
            <a:xfrm>
              <a:off x="123992" y="1972491"/>
              <a:ext cx="5860551" cy="47026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Convolutional Layer</a:t>
              </a:r>
              <a:endParaRPr lang="en-US" dirty="0"/>
            </a:p>
          </p:txBody>
        </p:sp>
        <p:sp>
          <p:nvSpPr>
            <p:cNvPr id="10" name="Plus 9"/>
            <p:cNvSpPr/>
            <p:nvPr/>
          </p:nvSpPr>
          <p:spPr>
            <a:xfrm>
              <a:off x="5984543" y="1972490"/>
              <a:ext cx="450377" cy="470263"/>
            </a:xfrm>
            <a:prstGeom prst="mathPlu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434921" y="1972293"/>
              <a:ext cx="2160440" cy="470263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Deep Neural Network</a:t>
              </a:r>
              <a:endParaRPr lang="en-US" sz="1600" dirty="0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992" y="2442556"/>
              <a:ext cx="8471369" cy="33037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704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Metode</a:t>
            </a:r>
            <a:r>
              <a:rPr lang="en-US" dirty="0" smtClean="0"/>
              <a:t> </a:t>
            </a:r>
            <a:r>
              <a:rPr lang="en-US" dirty="0" err="1" smtClean="0"/>
              <a:t>penelitian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3" y="1884588"/>
            <a:ext cx="7929154" cy="4841933"/>
          </a:xfrm>
        </p:spPr>
        <p:txBody>
          <a:bodyPr anchor="t"/>
          <a:lstStyle/>
          <a:p>
            <a:r>
              <a:rPr lang="en-US" b="1" dirty="0" err="1"/>
              <a:t>Studi</a:t>
            </a:r>
            <a:r>
              <a:rPr lang="en-US" b="1" dirty="0"/>
              <a:t> </a:t>
            </a:r>
            <a:r>
              <a:rPr lang="en-US" b="1" dirty="0" err="1" smtClean="0"/>
              <a:t>Literatur</a:t>
            </a:r>
            <a:r>
              <a:rPr lang="en-US" b="1" dirty="0" smtClean="0"/>
              <a:t>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</a:t>
            </a:r>
            <a:r>
              <a:rPr lang="en-US" dirty="0" err="1"/>
              <a:t>sejarah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gerak</a:t>
            </a:r>
            <a:r>
              <a:rPr lang="en-US" dirty="0"/>
              <a:t> Bahasa </a:t>
            </a:r>
            <a:r>
              <a:rPr lang="en-US" dirty="0" err="1"/>
              <a:t>Isyarat</a:t>
            </a:r>
            <a:r>
              <a:rPr lang="en-US" dirty="0"/>
              <a:t> Indonesia (BISINDO</a:t>
            </a:r>
            <a:r>
              <a:rPr lang="en-US" dirty="0" smtClean="0"/>
              <a:t>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Penelitian</a:t>
            </a:r>
            <a:r>
              <a:rPr lang="en-US" dirty="0"/>
              <a:t> yang </a:t>
            </a:r>
            <a:r>
              <a:rPr lang="en-US" dirty="0" err="1"/>
              <a:t>mirip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vision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penerjemah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Ekstraksi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Konsep</a:t>
            </a:r>
            <a:r>
              <a:rPr lang="en-US" dirty="0"/>
              <a:t> Deep Learning Convolutional Neural </a:t>
            </a:r>
            <a:r>
              <a:rPr lang="en-US" dirty="0" smtClean="0"/>
              <a:t>Network</a:t>
            </a:r>
            <a:endParaRPr lang="en-US" b="1" dirty="0" smtClean="0"/>
          </a:p>
          <a:p>
            <a:r>
              <a:rPr lang="en-US" b="1" dirty="0" err="1" smtClean="0"/>
              <a:t>Pengumpulan</a:t>
            </a:r>
            <a:r>
              <a:rPr lang="en-US" b="1" dirty="0" smtClean="0"/>
              <a:t> Data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Eksplorasi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Studi</a:t>
            </a:r>
            <a:r>
              <a:rPr lang="en-US" dirty="0"/>
              <a:t> </a:t>
            </a:r>
            <a:r>
              <a:rPr lang="en-US" dirty="0" err="1"/>
              <a:t>Literatur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Pengambilan</a:t>
            </a:r>
            <a:r>
              <a:rPr lang="en-US" dirty="0"/>
              <a:t> Dataset </a:t>
            </a:r>
            <a:r>
              <a:rPr lang="en-US" dirty="0" err="1" smtClean="0"/>
              <a:t>Langsung</a:t>
            </a:r>
            <a:endParaRPr lang="en-US" dirty="0"/>
          </a:p>
          <a:p>
            <a:r>
              <a:rPr lang="en-US" b="1" dirty="0" err="1"/>
              <a:t>Tahapan</a:t>
            </a:r>
            <a:r>
              <a:rPr lang="en-US" b="1" dirty="0"/>
              <a:t> </a:t>
            </a:r>
            <a:r>
              <a:rPr lang="en-US" b="1" dirty="0" err="1"/>
              <a:t>Pengembangan</a:t>
            </a:r>
            <a:r>
              <a:rPr lang="en-US" b="1" dirty="0"/>
              <a:t> </a:t>
            </a:r>
            <a:r>
              <a:rPr lang="en-US" b="1" dirty="0" err="1"/>
              <a:t>Perangkat</a:t>
            </a:r>
            <a:r>
              <a:rPr lang="en-US" b="1" dirty="0"/>
              <a:t> </a:t>
            </a:r>
            <a:r>
              <a:rPr lang="en-US" b="1" dirty="0" err="1" smtClean="0"/>
              <a:t>Lunak</a:t>
            </a:r>
            <a:r>
              <a:rPr lang="en-US" b="1" dirty="0" smtClean="0"/>
              <a:t> 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 smtClean="0"/>
              <a:t>Metode</a:t>
            </a:r>
            <a:r>
              <a:rPr lang="en-US" dirty="0" smtClean="0"/>
              <a:t> </a:t>
            </a:r>
            <a:r>
              <a:rPr lang="en-US" dirty="0"/>
              <a:t>Prototype</a:t>
            </a:r>
            <a:endParaRPr lang="en-US" b="1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0346" y="1884588"/>
            <a:ext cx="3681654" cy="484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36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Metode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0" y="1811383"/>
            <a:ext cx="7601802" cy="5046617"/>
          </a:xfrm>
        </p:spPr>
        <p:txBody>
          <a:bodyPr anchor="t">
            <a:normAutofit fontScale="925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Pengumpulan</a:t>
            </a:r>
            <a:r>
              <a:rPr lang="en-US" b="1" dirty="0" smtClean="0"/>
              <a:t> </a:t>
            </a:r>
            <a:r>
              <a:rPr lang="en-US" b="1" dirty="0" err="1" smtClean="0"/>
              <a:t>Kebutuhan</a:t>
            </a:r>
            <a:endParaRPr lang="en-US" b="1" dirty="0" smtClean="0"/>
          </a:p>
          <a:p>
            <a:pPr marL="324000" lvl="1" indent="0">
              <a:buNone/>
            </a:pPr>
            <a:r>
              <a:rPr lang="en-US" dirty="0" err="1" smtClean="0"/>
              <a:t>Mendefinisikan</a:t>
            </a:r>
            <a:r>
              <a:rPr lang="en-US" dirty="0" smtClean="0"/>
              <a:t> format </a:t>
            </a:r>
            <a:r>
              <a:rPr lang="en-US" dirty="0" err="1" smtClean="0"/>
              <a:t>seluruh</a:t>
            </a:r>
            <a:r>
              <a:rPr lang="en-US" dirty="0" smtClean="0"/>
              <a:t> </a:t>
            </a:r>
            <a:r>
              <a:rPr lang="en-US" dirty="0" err="1" smtClean="0"/>
              <a:t>perangkat</a:t>
            </a:r>
            <a:r>
              <a:rPr lang="en-US" dirty="0" smtClean="0"/>
              <a:t> </a:t>
            </a:r>
            <a:r>
              <a:rPr lang="en-US" dirty="0" err="1" smtClean="0"/>
              <a:t>lunak</a:t>
            </a:r>
            <a:r>
              <a:rPr lang="en-US" dirty="0" smtClean="0"/>
              <a:t>, </a:t>
            </a:r>
            <a:r>
              <a:rPr lang="en-US" dirty="0" err="1" smtClean="0"/>
              <a:t>mengidentifikasikan</a:t>
            </a:r>
            <a:r>
              <a:rPr lang="en-US" dirty="0" smtClean="0"/>
              <a:t> </a:t>
            </a:r>
            <a:r>
              <a:rPr lang="en-US" dirty="0" err="1" smtClean="0"/>
              <a:t>semua</a:t>
            </a:r>
            <a:r>
              <a:rPr lang="en-US" dirty="0" smtClean="0"/>
              <a:t> </a:t>
            </a:r>
            <a:r>
              <a:rPr lang="en-US" dirty="0" err="1" smtClean="0"/>
              <a:t>kebutuhan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garis</a:t>
            </a:r>
            <a:r>
              <a:rPr lang="en-US" dirty="0" smtClean="0"/>
              <a:t> </a:t>
            </a:r>
            <a:r>
              <a:rPr lang="en-US" dirty="0" err="1" smtClean="0"/>
              <a:t>besar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yang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dibuat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Membangun</a:t>
            </a:r>
            <a:r>
              <a:rPr lang="en-US" b="1" dirty="0" smtClean="0"/>
              <a:t> Prototyping</a:t>
            </a:r>
          </a:p>
          <a:p>
            <a:pPr marL="324000" lvl="1" indent="0">
              <a:buNone/>
            </a:pPr>
            <a:r>
              <a:rPr lang="en-US" dirty="0" err="1" smtClean="0"/>
              <a:t>Membuat</a:t>
            </a:r>
            <a:r>
              <a:rPr lang="en-US" dirty="0" smtClean="0"/>
              <a:t> </a:t>
            </a:r>
            <a:r>
              <a:rPr lang="en-US" dirty="0" err="1" smtClean="0"/>
              <a:t>perancangan</a:t>
            </a:r>
            <a:r>
              <a:rPr lang="en-US" dirty="0" smtClean="0"/>
              <a:t> </a:t>
            </a:r>
            <a:r>
              <a:rPr lang="en-US" dirty="0" err="1" smtClean="0"/>
              <a:t>sementara</a:t>
            </a:r>
            <a:r>
              <a:rPr lang="en-US" dirty="0" smtClean="0"/>
              <a:t> (</a:t>
            </a:r>
            <a:r>
              <a:rPr lang="en-US" dirty="0" err="1" smtClean="0"/>
              <a:t>misalnya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membuat</a:t>
            </a:r>
            <a:r>
              <a:rPr lang="en-US" dirty="0" smtClean="0"/>
              <a:t> input </a:t>
            </a:r>
            <a:r>
              <a:rPr lang="en-US" dirty="0" err="1" smtClean="0"/>
              <a:t>dan</a:t>
            </a:r>
            <a:r>
              <a:rPr lang="en-US" dirty="0" smtClean="0"/>
              <a:t> format output).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Evaluasi</a:t>
            </a:r>
            <a:r>
              <a:rPr lang="en-US" b="1" dirty="0" smtClean="0"/>
              <a:t> </a:t>
            </a:r>
            <a:r>
              <a:rPr lang="en-US" b="1" dirty="0" err="1" smtClean="0"/>
              <a:t>Protoptyping</a:t>
            </a:r>
            <a:endParaRPr lang="en-US" b="1" dirty="0" smtClean="0"/>
          </a:p>
          <a:p>
            <a:pPr marL="324000" lvl="1" indent="0">
              <a:buNone/>
            </a:pPr>
            <a:r>
              <a:rPr lang="en-US" dirty="0" err="1" smtClean="0"/>
              <a:t>Apakah</a:t>
            </a:r>
            <a:r>
              <a:rPr lang="en-US" dirty="0" smtClean="0"/>
              <a:t> prototyping yang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dibangun</a:t>
            </a:r>
            <a:r>
              <a:rPr lang="en-US" dirty="0" smtClean="0"/>
              <a:t> </a:t>
            </a:r>
            <a:r>
              <a:rPr lang="en-US" dirty="0" err="1" smtClean="0"/>
              <a:t>sudah</a:t>
            </a:r>
            <a:r>
              <a:rPr lang="en-US" dirty="0" smtClean="0"/>
              <a:t> </a:t>
            </a:r>
            <a:r>
              <a:rPr lang="en-US" dirty="0" err="1" smtClean="0"/>
              <a:t>sesuai</a:t>
            </a:r>
            <a:r>
              <a:rPr lang="en-US" dirty="0" smtClean="0"/>
              <a:t> </a:t>
            </a:r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 smtClean="0"/>
              <a:t>keinginan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</a:t>
            </a:r>
            <a:r>
              <a:rPr lang="en-US" dirty="0" err="1" smtClean="0"/>
              <a:t>belum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Mengkodekan</a:t>
            </a:r>
            <a:r>
              <a:rPr lang="en-US" b="1" dirty="0" smtClean="0"/>
              <a:t> System</a:t>
            </a:r>
          </a:p>
          <a:p>
            <a:pPr marL="324000" lvl="1" indent="0">
              <a:buNone/>
            </a:pPr>
            <a:r>
              <a:rPr lang="en-US" dirty="0" smtClean="0"/>
              <a:t>Prototyping yang </a:t>
            </a:r>
            <a:r>
              <a:rPr lang="en-US" dirty="0" err="1" smtClean="0"/>
              <a:t>sudah</a:t>
            </a:r>
            <a:r>
              <a:rPr lang="en-US" dirty="0" smtClean="0"/>
              <a:t> di </a:t>
            </a:r>
            <a:r>
              <a:rPr lang="en-US" dirty="0" err="1" smtClean="0"/>
              <a:t>sepakati</a:t>
            </a:r>
            <a:r>
              <a:rPr lang="en-US" dirty="0" smtClean="0"/>
              <a:t> </a:t>
            </a:r>
            <a:r>
              <a:rPr lang="en-US" dirty="0" err="1" smtClean="0"/>
              <a:t>diterjemahkan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bahasa</a:t>
            </a:r>
            <a:r>
              <a:rPr lang="en-US" dirty="0" smtClean="0"/>
              <a:t> </a:t>
            </a:r>
            <a:r>
              <a:rPr lang="en-US" dirty="0" err="1" smtClean="0"/>
              <a:t>pemrograman</a:t>
            </a:r>
            <a:r>
              <a:rPr lang="en-US" dirty="0" smtClean="0"/>
              <a:t> yang </a:t>
            </a:r>
            <a:r>
              <a:rPr lang="en-US" dirty="0" err="1" smtClean="0"/>
              <a:t>sesuai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Menguji</a:t>
            </a:r>
            <a:r>
              <a:rPr lang="en-US" b="1" dirty="0" smtClean="0"/>
              <a:t> System</a:t>
            </a:r>
          </a:p>
          <a:p>
            <a:pPr marL="324000" lvl="1" indent="0">
              <a:buNone/>
            </a:pPr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kode</a:t>
            </a:r>
            <a:r>
              <a:rPr lang="en-US" dirty="0" smtClean="0"/>
              <a:t> program </a:t>
            </a:r>
            <a:r>
              <a:rPr lang="en-US" dirty="0" err="1" smtClean="0"/>
              <a:t>selesai</a:t>
            </a:r>
            <a:r>
              <a:rPr lang="en-US" dirty="0" smtClean="0"/>
              <a:t> testing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dilakukan</a:t>
            </a:r>
            <a:r>
              <a:rPr lang="en-US" dirty="0" smtClean="0"/>
              <a:t>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 err="1" smtClean="0"/>
              <a:t>Pemeliharaan</a:t>
            </a:r>
            <a:endParaRPr lang="en-US" b="1" dirty="0" smtClean="0"/>
          </a:p>
          <a:p>
            <a:pPr marL="324000" lvl="1" indent="0">
              <a:buNone/>
            </a:pPr>
            <a:r>
              <a:rPr lang="en-US" dirty="0" err="1" smtClean="0"/>
              <a:t>Koreksi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perbaikan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 smtClean="0"/>
              <a:t> error yang </a:t>
            </a:r>
            <a:r>
              <a:rPr lang="en-US" dirty="0" err="1" smtClean="0"/>
              <a:t>tidak</a:t>
            </a:r>
            <a:r>
              <a:rPr lang="en-US" dirty="0" smtClean="0"/>
              <a:t> </a:t>
            </a:r>
            <a:r>
              <a:rPr lang="en-US" dirty="0" err="1" smtClean="0"/>
              <a:t>ditemukan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tahap-tahap</a:t>
            </a:r>
            <a:r>
              <a:rPr lang="en-US" dirty="0" smtClean="0"/>
              <a:t> </a:t>
            </a:r>
            <a:r>
              <a:rPr lang="en-US" dirty="0" err="1" smtClean="0"/>
              <a:t>terdahulu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56"/>
          <a:stretch/>
        </p:blipFill>
        <p:spPr>
          <a:xfrm>
            <a:off x="7601802" y="1811383"/>
            <a:ext cx="4590198" cy="418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30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Hasil</a:t>
            </a:r>
            <a:r>
              <a:rPr lang="en-US" dirty="0" smtClean="0"/>
              <a:t> yang </a:t>
            </a:r>
            <a:r>
              <a:rPr lang="en-US" dirty="0" err="1" smtClean="0"/>
              <a:t>diharapkan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6766" y="1853502"/>
            <a:ext cx="6464042" cy="4516295"/>
          </a:xfrm>
        </p:spPr>
        <p:txBody>
          <a:bodyPr anchor="t">
            <a:normAutofit/>
          </a:bodyPr>
          <a:lstStyle/>
          <a:p>
            <a:r>
              <a:rPr lang="en-US" dirty="0" err="1" smtClean="0"/>
              <a:t>Diharapkan</a:t>
            </a:r>
            <a:r>
              <a:rPr lang="en-US" dirty="0" smtClean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visi</a:t>
            </a:r>
            <a:r>
              <a:rPr lang="en-US" dirty="0"/>
              <a:t> </a:t>
            </a:r>
            <a:r>
              <a:rPr lang="en-US" dirty="0" err="1"/>
              <a:t>komputer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dikembangkan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piranti</a:t>
            </a:r>
            <a:r>
              <a:rPr lang="en-US" dirty="0"/>
              <a:t> yang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menerjemahkan</a:t>
            </a:r>
            <a:r>
              <a:rPr lang="en-US" dirty="0"/>
              <a:t> </a:t>
            </a:r>
            <a:r>
              <a:rPr lang="en-US" dirty="0" err="1"/>
              <a:t>bahasa</a:t>
            </a:r>
            <a:r>
              <a:rPr lang="en-US" dirty="0"/>
              <a:t> </a:t>
            </a:r>
            <a:r>
              <a:rPr lang="en-US" dirty="0" err="1"/>
              <a:t>isyarat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 smtClean="0"/>
              <a:t>tulisan</a:t>
            </a:r>
            <a:endParaRPr lang="en-US" dirty="0" smtClean="0"/>
          </a:p>
          <a:p>
            <a:r>
              <a:rPr lang="en-US" dirty="0" err="1"/>
              <a:t>Implementasi</a:t>
            </a:r>
            <a:r>
              <a:rPr lang="en-US" dirty="0"/>
              <a:t> </a:t>
            </a:r>
            <a:r>
              <a:rPr lang="en-US" i="1" dirty="0"/>
              <a:t>image processing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data-data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yang </a:t>
            </a:r>
            <a:r>
              <a:rPr lang="en-US" dirty="0" err="1"/>
              <a:t>dibutuhkan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i="1" dirty="0" err="1"/>
              <a:t>mechine</a:t>
            </a:r>
            <a:r>
              <a:rPr lang="en-US" i="1" dirty="0"/>
              <a:t> learning</a:t>
            </a:r>
          </a:p>
          <a:p>
            <a:r>
              <a:rPr lang="en-US" dirty="0" err="1"/>
              <a:t>Menghasilkan</a:t>
            </a:r>
            <a:r>
              <a:rPr lang="en-US" dirty="0"/>
              <a:t> model </a:t>
            </a:r>
            <a:r>
              <a:rPr lang="en-US" dirty="0" err="1"/>
              <a:t>arsitektur</a:t>
            </a:r>
            <a:r>
              <a:rPr lang="en-US" dirty="0"/>
              <a:t> M2D CNN yang </a:t>
            </a:r>
            <a:r>
              <a:rPr lang="en-US" dirty="0" err="1"/>
              <a:t>efektif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 smtClean="0"/>
              <a:t>efisien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581192" y="1888351"/>
            <a:ext cx="4328138" cy="4481446"/>
            <a:chOff x="7562376" y="1877813"/>
            <a:chExt cx="4328138" cy="4481446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2376" y="1877813"/>
              <a:ext cx="3977653" cy="21185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039"/>
            <a:stretch/>
          </p:blipFill>
          <p:spPr>
            <a:xfrm>
              <a:off x="7562376" y="3993961"/>
              <a:ext cx="1640037" cy="2365298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351"/>
            <a:stretch/>
          </p:blipFill>
          <p:spPr>
            <a:xfrm>
              <a:off x="9202413" y="3998666"/>
              <a:ext cx="2688101" cy="2360593"/>
            </a:xfrm>
            <a:prstGeom prst="rect">
              <a:avLst/>
            </a:prstGeom>
          </p:spPr>
        </p:pic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251" y="4230057"/>
            <a:ext cx="6113557" cy="227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58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5C8BF1-B0E4-49A1-808F-40F2AD30E743}">
  <ds:schemaRefs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16c05727-aa75-4e4a-9b5f-8a80a1165891"/>
    <ds:schemaRef ds:uri="http://purl.org/dc/dcmitype/"/>
    <ds:schemaRef ds:uri="http://purl.org/dc/elements/1.1/"/>
    <ds:schemaRef ds:uri="71af3243-3dd4-4a8d-8c0d-dd76da1f02a5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3FC8A1C-A436-42C0-AC33-FAFFFAF219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852F5D-AAE7-473B-9767-8875B60BC6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0</TotalTime>
  <Words>667</Words>
  <Application>Microsoft Office PowerPoint</Application>
  <PresentationFormat>Widescreen</PresentationFormat>
  <Paragraphs>72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Wingdings</vt:lpstr>
      <vt:lpstr>Wingdings 2</vt:lpstr>
      <vt:lpstr>Dividend</vt:lpstr>
      <vt:lpstr>PowerPoint Presentation</vt:lpstr>
      <vt:lpstr>Latar Belakang</vt:lpstr>
      <vt:lpstr>Rumusan Masalah Dan Batasan Masalah</vt:lpstr>
      <vt:lpstr>Tujuan dan Manfaat</vt:lpstr>
      <vt:lpstr>Bahasa Isyarat Indonesia (BISINDO) </vt:lpstr>
      <vt:lpstr>Algoritma Convolutional Neural Networks</vt:lpstr>
      <vt:lpstr>Metode penelitian</vt:lpstr>
      <vt:lpstr>Metode Pengembangan Perangkat Lunak</vt:lpstr>
      <vt:lpstr>Hasil yang diharapkan</vt:lpstr>
      <vt:lpstr>Daftar pustaka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2020-06-24T21:44:19Z</dcterms:created>
  <dcterms:modified xsi:type="dcterms:W3CDTF">2020-06-26T01:12:51Z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